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embeddedFontLst>
    <p:embeddedFont>
      <p:font typeface="Arimo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A80E9245-402F-45B8-B043-56B14E788DB5}">
  <a:tblStyle styleId="{A80E9245-402F-45B8-B043-56B14E788DB5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Arimo-regular.fntdata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font" Target="fonts/Arimo-italic.fntdata"/><Relationship Id="rId23" Type="http://schemas.openxmlformats.org/officeDocument/2006/relationships/slide" Target="slides/slide18.xml"/><Relationship Id="rId45" Type="http://schemas.openxmlformats.org/officeDocument/2006/relationships/font" Target="fonts/Arimo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Arimo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David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Minwo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Sanghoon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Minwo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David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Jori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David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David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Sanghoon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Minwo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Minwo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David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Minwo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Minwo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Minwo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Sanghoon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Sanghoon First Bullet --- Minwo Second Bullet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Jori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David First Bullet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Minwo Second Two Bullets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Sanghoon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David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Sanghoon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Jori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David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Sanghoon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Sanghoon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Jori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Sanghoon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Jori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</a:t>
            </a:r>
            <a:r>
              <a:rPr lang="en"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Path to conceive more                                   sophisticated AR technology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Jori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Jori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Minwo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jpg"/><Relationship Id="rId3" Type="http://schemas.openxmlformats.org/officeDocument/2006/relationships/image" Target="../media/image00.jpg"/><Relationship Id="rId4" Type="http://schemas.openxmlformats.org/officeDocument/2006/relationships/image" Target="../media/image03.jpg"/><Relationship Id="rId5" Type="http://schemas.openxmlformats.org/officeDocument/2006/relationships/image" Target="../media/image0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SEAL3.jpg                                                      00006BACMac OS X                       B94893B7:" id="17" name="Shape 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33600" y="1974056"/>
            <a:ext cx="3200400" cy="31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/>
          <p:nvPr>
            <p:ph idx="1" type="subTitle"/>
          </p:nvPr>
        </p:nvSpPr>
        <p:spPr>
          <a:xfrm>
            <a:off x="1790700" y="2343150"/>
            <a:ext cx="5562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" name="Shape 19"/>
          <p:cNvSpPr txBox="1"/>
          <p:nvPr>
            <p:ph type="ctrTitle"/>
          </p:nvPr>
        </p:nvSpPr>
        <p:spPr>
          <a:xfrm>
            <a:off x="1143000" y="1085850"/>
            <a:ext cx="6858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7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20" name="Shape 20"/>
          <p:cNvSpPr/>
          <p:nvPr/>
        </p:nvSpPr>
        <p:spPr>
          <a:xfrm>
            <a:off x="6156325" y="4457700"/>
            <a:ext cx="3013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21" name="Shape 21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" name="Shape 22"/>
          <p:cNvSpPr txBox="1"/>
          <p:nvPr/>
        </p:nvSpPr>
        <p:spPr>
          <a:xfrm>
            <a:off x="1676400" y="622697"/>
            <a:ext cx="1219200" cy="354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descr="Untitled-1.jpg                                                 00000893 keithpaul                      BC07756D:" id="23" name="Shape 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[blk-201].jpg                                                00000893 keithpaul                      BC07756D:" id="24" name="Shape 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012" y="267890"/>
            <a:ext cx="3049500" cy="3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572000"/>
            <a:ext cx="9144000" cy="5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/>
          <p:nvPr/>
        </p:nvSpPr>
        <p:spPr>
          <a:xfrm>
            <a:off x="152400" y="4629150"/>
            <a:ext cx="54492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rIns="90475" tIns="44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</a:p>
        </p:txBody>
      </p:sp>
      <p:cxnSp>
        <p:nvCxnSpPr>
          <p:cNvPr id="27" name="Shape 27"/>
          <p:cNvCxnSpPr/>
          <p:nvPr/>
        </p:nvCxnSpPr>
        <p:spPr>
          <a:xfrm>
            <a:off x="0" y="45720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" type="body"/>
          </p:nvPr>
        </p:nvSpPr>
        <p:spPr>
          <a:xfrm rot="5400000">
            <a:off x="2771700" y="-1362000"/>
            <a:ext cx="3372000" cy="81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 rot="5400000">
            <a:off x="6067500" y="1323900"/>
            <a:ext cx="39432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 rot="5400000">
            <a:off x="1571700" y="-809699"/>
            <a:ext cx="3943200" cy="64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81000" y="102870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722312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722312" y="2180034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381000" y="1028700"/>
            <a:ext cx="40005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14300" lvl="5" marL="25146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14300" lvl="6" marL="29718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14300" lvl="7" marL="34290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14300" lvl="8" marL="3886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2" type="body"/>
          </p:nvPr>
        </p:nvSpPr>
        <p:spPr>
          <a:xfrm>
            <a:off x="4533900" y="1028700"/>
            <a:ext cx="40005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14300" lvl="5" marL="25146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14300" lvl="6" marL="29718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14300" lvl="7" marL="34290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14300" lvl="8" marL="3886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457200" y="1151334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3" type="body"/>
          </p:nvPr>
        </p:nvSpPr>
        <p:spPr>
          <a:xfrm>
            <a:off x="4645025" y="1151334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type="title"/>
          </p:nvPr>
        </p:nvSpPr>
        <p:spPr>
          <a:xfrm>
            <a:off x="457200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3575050" y="204787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Noto Sans Symbols"/>
              <a:buChar char="▪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01600" lvl="5" marL="2514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01600" lvl="6" marL="29718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01600" lvl="7" marL="3429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01600" lvl="8" marL="38862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53" name="Shape 53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rgbClr val="840C22"/>
              </a:buClr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1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00.jpg"/><Relationship Id="rId2" Type="http://schemas.openxmlformats.org/officeDocument/2006/relationships/image" Target="../media/image03.jpg"/><Relationship Id="rId3" Type="http://schemas.openxmlformats.org/officeDocument/2006/relationships/image" Target="../media/image02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idx="1" type="body"/>
          </p:nvPr>
        </p:nvSpPr>
        <p:spPr>
          <a:xfrm>
            <a:off x="381000" y="102870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27000" lvl="5" marL="2514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27000" lvl="6" marL="2971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27000" lvl="7" marL="3429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27000" lvl="8" marL="3886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" name="Shape 7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8" name="Shape 8"/>
          <p:cNvSpPr/>
          <p:nvPr/>
        </p:nvSpPr>
        <p:spPr>
          <a:xfrm>
            <a:off x="6156325" y="4457700"/>
            <a:ext cx="3013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9" name="Shape 9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Untitled-1.jpg                                                 00000893 keithpaul                      BC07756D:" id="10" name="Shape 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[blk-201].jpg                                                00000893 keithpaul                      BC07756D:" id="11" name="Shape 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85725"/>
            <a:ext cx="2592300" cy="2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5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/>
          <p:nvPr/>
        </p:nvSpPr>
        <p:spPr>
          <a:xfrm>
            <a:off x="8382000" y="4629150"/>
            <a:ext cx="6096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</a:p>
        </p:txBody>
      </p:sp>
      <p:sp>
        <p:nvSpPr>
          <p:cNvPr id="14" name="Shape 14"/>
          <p:cNvSpPr/>
          <p:nvPr/>
        </p:nvSpPr>
        <p:spPr>
          <a:xfrm>
            <a:off x="152400" y="4630350"/>
            <a:ext cx="58947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rIns="90475" tIns="44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</a:p>
        </p:txBody>
      </p:sp>
      <p:cxnSp>
        <p:nvCxnSpPr>
          <p:cNvPr id="15" name="Shape 15"/>
          <p:cNvCxnSpPr/>
          <p:nvPr/>
        </p:nvCxnSpPr>
        <p:spPr>
          <a:xfrm>
            <a:off x="0" y="45720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09.png"/><Relationship Id="rId5" Type="http://schemas.openxmlformats.org/officeDocument/2006/relationships/image" Target="../media/image16.png"/><Relationship Id="rId6" Type="http://schemas.openxmlformats.org/officeDocument/2006/relationships/image" Target="../media/image08.png"/><Relationship Id="rId7" Type="http://schemas.openxmlformats.org/officeDocument/2006/relationships/image" Target="../media/image0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adafruit.com/products/814" TargetMode="External"/><Relationship Id="rId10" Type="http://schemas.openxmlformats.org/officeDocument/2006/relationships/hyperlink" Target="https://www.adafruit.com/product/1327" TargetMode="External"/><Relationship Id="rId13" Type="http://schemas.openxmlformats.org/officeDocument/2006/relationships/hyperlink" Target="http://www.4dsystems.com.au/product/uTOLED_20_G2/" TargetMode="External"/><Relationship Id="rId12" Type="http://schemas.openxmlformats.org/officeDocument/2006/relationships/hyperlink" Target="http://www.ti.com/lsds/ti/analog/dlp/getting-started.page#what-is-in-chipset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www.techradar.com/reviews/gadgets/google-glass-1152283/review" TargetMode="External"/><Relationship Id="rId4" Type="http://schemas.openxmlformats.org/officeDocument/2006/relationships/hyperlink" Target="https://www.microsoft.com/microsoft-hololens/en-us/development-edition" TargetMode="External"/><Relationship Id="rId9" Type="http://schemas.openxmlformats.org/officeDocument/2006/relationships/hyperlink" Target="http://www.atmel.com/Images/doc2503.pdf" TargetMode="External"/><Relationship Id="rId15" Type="http://schemas.openxmlformats.org/officeDocument/2006/relationships/hyperlink" Target="https://www.adafruit.com/product/2885" TargetMode="External"/><Relationship Id="rId14" Type="http://schemas.openxmlformats.org/officeDocument/2006/relationships/hyperlink" Target="http://www.aaxatech.com/products/p4_pico_projector.htm" TargetMode="External"/><Relationship Id="rId16" Type="http://schemas.openxmlformats.org/officeDocument/2006/relationships/hyperlink" Target="https://www.adafruit.com/products/3099" TargetMode="External"/><Relationship Id="rId5" Type="http://schemas.openxmlformats.org/officeDocument/2006/relationships/hyperlink" Target="http://www.oakley.com/en/mens/goggles/snow-goggles/airwave-snow/airwave/product/WGOO7049/?skuCode=59-450&amp;categoryCode=m030101" TargetMode="External"/><Relationship Id="rId6" Type="http://schemas.openxmlformats.org/officeDocument/2006/relationships/hyperlink" Target="http://www.ecs.umass.edu/ece/sdp/sdp09/wolf/" TargetMode="External"/><Relationship Id="rId7" Type="http://schemas.openxmlformats.org/officeDocument/2006/relationships/hyperlink" Target="https://www.raspberrypi.org/wp-content/uploads/2012/02/BCM2835-ARM-Peripherals.pdf" TargetMode="External"/><Relationship Id="rId8" Type="http://schemas.openxmlformats.org/officeDocument/2006/relationships/hyperlink" Target="http://www.nxp.com/documents/data_sheet/LPC1769_68_67_66_65_64_63.pdf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4.jpg"/><Relationship Id="rId4" Type="http://schemas.openxmlformats.org/officeDocument/2006/relationships/image" Target="../media/image07.png"/><Relationship Id="rId5" Type="http://schemas.openxmlformats.org/officeDocument/2006/relationships/image" Target="../media/image11.png"/><Relationship Id="rId6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ctrTitle"/>
          </p:nvPr>
        </p:nvSpPr>
        <p:spPr>
          <a:xfrm>
            <a:off x="1143000" y="931375"/>
            <a:ext cx="6858000" cy="17370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500"/>
              <a:t>HUDware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Preliminary Design Review</a:t>
            </a:r>
          </a:p>
        </p:txBody>
      </p:sp>
      <p:sp>
        <p:nvSpPr>
          <p:cNvPr id="70" name="Shape 70"/>
          <p:cNvSpPr txBox="1"/>
          <p:nvPr>
            <p:ph idx="1" type="subTitle"/>
          </p:nvPr>
        </p:nvSpPr>
        <p:spPr>
          <a:xfrm>
            <a:off x="884650" y="2821425"/>
            <a:ext cx="7524900" cy="104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Senior Design Project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Team 6</a:t>
            </a:r>
          </a:p>
          <a:p>
            <a:pPr lvl="0">
              <a:spcBef>
                <a:spcPts val="0"/>
              </a:spcBef>
              <a:buNone/>
            </a:pPr>
            <a:r>
              <a:rPr lang="en" sz="1800"/>
              <a:t>Fall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-59425" y="603450"/>
            <a:ext cx="9414300" cy="73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11-3-2016--Block Diagram Diagram.png"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025" y="368850"/>
            <a:ext cx="7128275" cy="41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Design Alternatives (Microcontroller)</a:t>
            </a:r>
          </a:p>
        </p:txBody>
      </p:sp>
      <p:graphicFrame>
        <p:nvGraphicFramePr>
          <p:cNvPr id="161" name="Shape 161"/>
          <p:cNvGraphicFramePr/>
          <p:nvPr/>
        </p:nvGraphicFramePr>
        <p:xfrm>
          <a:off x="214800" y="1504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{A80E9245-402F-45B8-B043-56B14E788DB5}</a:tableStyleId>
              </a:tblPr>
              <a:tblGrid>
                <a:gridCol w="2184400"/>
                <a:gridCol w="2184400"/>
                <a:gridCol w="2184400"/>
                <a:gridCol w="21844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MCU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Throughput </a:t>
                      </a:r>
                      <a:r>
                        <a:rPr b="1" lang="en"/>
                        <a:t>(UART)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Computational Power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Power Consumption</a:t>
                      </a: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Broadcom BCM2835</a:t>
                      </a:r>
                      <a:r>
                        <a:rPr baseline="30000" lang="en">
                          <a:solidFill>
                            <a:schemeClr val="dk1"/>
                          </a:solidFill>
                        </a:rPr>
                        <a:t>5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Very High</a:t>
                      </a:r>
                      <a:r>
                        <a:rPr lang="en"/>
                        <a:t> (32 Mbps)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High </a:t>
                      </a:r>
                      <a:r>
                        <a:rPr lang="en"/>
                        <a:t>(32-bit ARM1176JZF-S @ 1 GHz</a:t>
                      </a:r>
                      <a:r>
                        <a:rPr lang="en"/>
                        <a:t>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Very High (5V @ 100mA)</a:t>
                      </a: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ARM LPC1769FBD100</a:t>
                      </a:r>
                      <a:r>
                        <a:rPr baseline="30000" lang="en"/>
                        <a:t>6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Medium (6.25 Mbps)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Medium (32-bit ARM Cortex-M3 @ 120 MHz)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High (3.3 V @ 100mA)</a:t>
                      </a: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Atmega32</a:t>
                      </a:r>
                      <a:r>
                        <a:rPr baseline="30000" lang="en"/>
                        <a:t>7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Low (2 Mbps)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Low(8-bit Atmel AVR @ 16 MHz)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Very Low (3V @ .35mA)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Design Alternatives (Communication)</a:t>
            </a:r>
          </a:p>
        </p:txBody>
      </p:sp>
      <p:graphicFrame>
        <p:nvGraphicFramePr>
          <p:cNvPr id="167" name="Shape 167"/>
          <p:cNvGraphicFramePr/>
          <p:nvPr/>
        </p:nvGraphicFramePr>
        <p:xfrm>
          <a:off x="435775" y="1268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{A80E9245-402F-45B8-B043-56B14E788DB5}</a:tableStyleId>
              </a:tblPr>
              <a:tblGrid>
                <a:gridCol w="1930225"/>
                <a:gridCol w="1930225"/>
                <a:gridCol w="1930225"/>
                <a:gridCol w="193022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Wireless Type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Bandwidth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Distance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Complexity</a:t>
                      </a: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Bluetooth (v4.0)</a:t>
                      </a:r>
                      <a:r>
                        <a:rPr baseline="30000" lang="en"/>
                        <a:t>8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800 Kbps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30 feet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Pairing Devices</a:t>
                      </a: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Wi-Fi (802.11n)</a:t>
                      </a:r>
                      <a:r>
                        <a:rPr baseline="30000" lang="en"/>
                        <a:t>9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11 Mbps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300 feet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Accessing Internet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68" name="Shape 168"/>
          <p:cNvGraphicFramePr/>
          <p:nvPr/>
        </p:nvGraphicFramePr>
        <p:xfrm>
          <a:off x="435775" y="2704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{A80E9245-402F-45B8-B043-56B14E788DB5}</a:tableStyleId>
              </a:tblPr>
              <a:tblGrid>
                <a:gridCol w="1959250"/>
                <a:gridCol w="1959250"/>
                <a:gridCol w="1959250"/>
                <a:gridCol w="19592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  <a:tc gridSpan="3"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Data Production rate</a:t>
                      </a:r>
                      <a:r>
                        <a:rPr baseline="30000" lang="en"/>
                        <a:t>15</a:t>
                      </a:r>
                      <a:r>
                        <a:rPr b="1" lang="en"/>
                        <a:t> </a:t>
                      </a:r>
                    </a:p>
                  </a:txBody>
                  <a:tcPr marT="91425" marB="91425" marR="91425" marL="91425"/>
                </a:tc>
                <a:tc hMerge="1"/>
                <a:tc hMerge="1"/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Power Comparison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100 bytes/sec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300 bytes/sec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600 bytes/sec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Bluetooth (v4.0)</a:t>
                      </a:r>
                      <a:r>
                        <a:rPr baseline="30000" lang="en">
                          <a:solidFill>
                            <a:schemeClr val="dk1"/>
                          </a:solidFill>
                        </a:rPr>
                        <a:t>8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15.02 mW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15.46 mW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16.12 mW</a:t>
                      </a: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Wi-Fi (802.11n)</a:t>
                      </a:r>
                      <a:r>
                        <a:rPr baseline="30000" lang="en">
                          <a:solidFill>
                            <a:schemeClr val="dk1"/>
                          </a:solidFill>
                        </a:rPr>
                        <a:t>9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125.67 mW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127.01 mW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129.02 mW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Design Alternatives (Projector)</a:t>
            </a:r>
          </a:p>
        </p:txBody>
      </p:sp>
      <p:graphicFrame>
        <p:nvGraphicFramePr>
          <p:cNvPr id="174" name="Shape 174"/>
          <p:cNvGraphicFramePr/>
          <p:nvPr/>
        </p:nvGraphicFramePr>
        <p:xfrm>
          <a:off x="254200" y="1466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{A80E9245-402F-45B8-B043-56B14E788DB5}</a:tableStyleId>
              </a:tblPr>
              <a:tblGrid>
                <a:gridCol w="2096300"/>
                <a:gridCol w="2096300"/>
                <a:gridCol w="2096300"/>
                <a:gridCol w="2096300"/>
              </a:tblGrid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Projector Display Type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Components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Additional Sources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Functionality</a:t>
                      </a: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DLP TI Chipset</a:t>
                      </a:r>
                      <a:r>
                        <a:rPr baseline="30000" lang="en"/>
                        <a:t>10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Light Source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Shine light through mirror</a:t>
                      </a: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TOLED Display</a:t>
                      </a:r>
                      <a:r>
                        <a:rPr baseline="30000" lang="en"/>
                        <a:t>11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1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LED Display(Transparent)</a:t>
                      </a:r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Pico Projector</a:t>
                      </a:r>
                      <a:r>
                        <a:rPr baseline="30000" lang="en"/>
                        <a:t>12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2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0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Projects onto a HUD glassware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Design Alternatives (Blink Detection)</a:t>
            </a:r>
          </a:p>
        </p:txBody>
      </p:sp>
      <p:graphicFrame>
        <p:nvGraphicFramePr>
          <p:cNvPr id="180" name="Shape 180"/>
          <p:cNvGraphicFramePr/>
          <p:nvPr/>
        </p:nvGraphicFramePr>
        <p:xfrm>
          <a:off x="477625" y="1129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{A80E9245-402F-45B8-B043-56B14E788DB5}</a:tableStyleId>
              </a:tblPr>
              <a:tblGrid>
                <a:gridCol w="2729575"/>
                <a:gridCol w="3034475"/>
                <a:gridCol w="2424700"/>
              </a:tblGrid>
              <a:tr h="611250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Control Type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Software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Hardware</a:t>
                      </a:r>
                    </a:p>
                  </a:txBody>
                  <a:tcPr marT="91425" marB="91425" marR="91425" marL="91425"/>
                </a:tc>
              </a:tr>
              <a:tr h="100147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Blink (eyelid) detector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Quick response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(0.16 seconds in Matlab)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Schedulable</a:t>
                      </a:r>
                      <a:r>
                        <a:rPr lang="en"/>
                        <a:t> 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Camera</a:t>
                      </a:r>
                    </a:p>
                  </a:txBody>
                  <a:tcPr marT="91425" marB="91425" marR="91425" marL="91425"/>
                </a:tc>
              </a:tr>
              <a:tr h="4023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Motion sensor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Interrupt</a:t>
                      </a:r>
                      <a:r>
                        <a:rPr lang="en"/>
                        <a:t> 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Motion Sensor</a:t>
                      </a:r>
                    </a:p>
                  </a:txBody>
                  <a:tcPr marT="91425" marB="91425" marR="91425" marL="91425"/>
                </a:tc>
              </a:tr>
              <a:tr h="603425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Eye tracker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Complex algorithm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Scheduled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Camera</a:t>
                      </a:r>
                    </a:p>
                  </a:txBody>
                  <a:tcPr marT="91425" marB="91425" marR="91425" marL="91425"/>
                </a:tc>
              </a:tr>
              <a:tr h="3984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Hand held control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Interrupt 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System of buttons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Controller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Receives image data from microcontroller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LED Driver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Provides current and voltage to display received image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Display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Shines light from display to project onto lens</a:t>
            </a:r>
          </a:p>
        </p:txBody>
      </p:sp>
      <p:sp>
        <p:nvSpPr>
          <p:cNvPr id="186" name="Shape 1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Projector (David)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Projector (David)</a:t>
            </a:r>
          </a:p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124500" y="2428825"/>
            <a:ext cx="2710200" cy="1987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u="sng"/>
              <a:t>DLPC 3430 (Controller)</a:t>
            </a:r>
            <a:r>
              <a:rPr baseline="30000" lang="en" sz="1400"/>
              <a:t>10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Video Input : 24 Bit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/>
              <a:t>Max Frame Rate : 120Hz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/>
              <a:t>Max Resolution : 720p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Input Pixel Clock:150 MHz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Price ~ $17.82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825" y="1000075"/>
            <a:ext cx="1838325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00062"/>
            <a:ext cx="2019300" cy="12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5750" y="1081037"/>
            <a:ext cx="2000250" cy="10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>
            <p:ph idx="1" type="body"/>
          </p:nvPr>
        </p:nvSpPr>
        <p:spPr>
          <a:xfrm>
            <a:off x="3216900" y="2428825"/>
            <a:ext cx="2710200" cy="1987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u="sng"/>
              <a:t>DLPA 2000 (LED Driver)</a:t>
            </a:r>
            <a:r>
              <a:rPr baseline="30000" lang="en" sz="1400"/>
              <a:t>10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V_DD = 1.8V -3.6V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lvl="0">
              <a:spcBef>
                <a:spcPts val="0"/>
              </a:spcBef>
              <a:buNone/>
            </a:pPr>
            <a:r>
              <a:rPr lang="en" sz="1400"/>
              <a:t>Price ~ $5.12</a:t>
            </a:r>
          </a:p>
          <a:p>
            <a:pPr indent="0" lvl="0" marL="15240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266425" y="2428825"/>
            <a:ext cx="2710200" cy="1987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 u="sng"/>
              <a:t>DLP 2010 (DMD)</a:t>
            </a:r>
            <a:r>
              <a:rPr baseline="30000" lang="en" sz="1400"/>
              <a:t>10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/>
              <a:t>Max Frame Rate : 120Hz</a:t>
            </a:r>
          </a:p>
          <a:p>
            <a:pPr lvl="0">
              <a:spcBef>
                <a:spcPts val="0"/>
              </a:spcBef>
              <a:buNone/>
            </a:pPr>
            <a:r>
              <a:rPr lang="en" sz="1400"/>
              <a:t>Max Resolution : 720p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Pixel Pitch: 5.4 𝛍m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400"/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/>
              <a:t>Price ~$40.15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Lens Correction (Sanghoon)</a:t>
            </a:r>
          </a:p>
        </p:txBody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Focus image for back of the eye in close distances (less than 2 inches from eye)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574" y="1479050"/>
            <a:ext cx="2608925" cy="279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4300" y="2009175"/>
            <a:ext cx="3556350" cy="2550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5871975" y="4127000"/>
            <a:ext cx="31437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Differences as image is closer</a:t>
            </a:r>
            <a:r>
              <a:rPr baseline="30000" lang="en"/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Phone App - Layout (Minwo)</a:t>
            </a:r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50" y="963774"/>
            <a:ext cx="1949774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7325" y="974349"/>
            <a:ext cx="2082799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5000" y="974350"/>
            <a:ext cx="2082800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4825" y="942675"/>
            <a:ext cx="1949775" cy="36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Phone App - Layout (Minwo)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50" y="963774"/>
            <a:ext cx="1949774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1350" y="963774"/>
            <a:ext cx="2082799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5000" y="974350"/>
            <a:ext cx="2082800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3437" y="942662"/>
            <a:ext cx="1992287" cy="364732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/>
          <p:nvPr/>
        </p:nvSpPr>
        <p:spPr>
          <a:xfrm>
            <a:off x="269762" y="2225012"/>
            <a:ext cx="1762650" cy="1589275"/>
          </a:xfrm>
          <a:prstGeom prst="flowChart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4416325" y="963775"/>
            <a:ext cx="2059800" cy="360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6588300" y="982475"/>
            <a:ext cx="2082900" cy="360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Team</a:t>
            </a:r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4922112" y="4107525"/>
            <a:ext cx="1527600" cy="45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sz="1400"/>
              <a:t>Jori Platt, EE </a:t>
            </a:r>
          </a:p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2481300" y="4107525"/>
            <a:ext cx="2215500" cy="45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400"/>
              <a:t>David Meschisen, EE</a:t>
            </a:r>
          </a:p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471125" y="4107525"/>
            <a:ext cx="2037300" cy="45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152400" rtl="0" algn="ctr">
              <a:spcBef>
                <a:spcPts val="0"/>
              </a:spcBef>
              <a:buNone/>
            </a:pPr>
            <a:r>
              <a:rPr lang="en" sz="1400"/>
              <a:t>Sanghoon Lee, EE</a:t>
            </a:r>
          </a:p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903625" y="4107525"/>
            <a:ext cx="1724700" cy="45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 algn="l">
              <a:spcBef>
                <a:spcPts val="0"/>
              </a:spcBef>
              <a:buNone/>
            </a:pPr>
            <a:r>
              <a:rPr lang="en" sz="1400"/>
              <a:t>Minwo Wang, EE</a:t>
            </a:r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2924" y="2923000"/>
            <a:ext cx="1276250" cy="127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8900" y="2922987"/>
            <a:ext cx="1276250" cy="12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300" y="2923000"/>
            <a:ext cx="1276250" cy="12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1050" y="2923000"/>
            <a:ext cx="1276250" cy="127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98198" y="982125"/>
            <a:ext cx="1276250" cy="127627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>
            <p:ph idx="1" type="body"/>
          </p:nvPr>
        </p:nvSpPr>
        <p:spPr>
          <a:xfrm>
            <a:off x="3328200" y="2258400"/>
            <a:ext cx="2487600" cy="45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400"/>
              <a:t>Paul Siqueira, Advisor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Phone App - Layout (Minwo)</a:t>
            </a:r>
          </a:p>
        </p:txBody>
      </p:sp>
      <p:pic>
        <p:nvPicPr>
          <p:cNvPr id="233" name="Shape 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50" y="963774"/>
            <a:ext cx="1949774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1350" y="963774"/>
            <a:ext cx="2082799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5000" y="974350"/>
            <a:ext cx="2082800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3437" y="942662"/>
            <a:ext cx="1992287" cy="364732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/>
          <p:nvPr/>
        </p:nvSpPr>
        <p:spPr>
          <a:xfrm>
            <a:off x="6588300" y="982475"/>
            <a:ext cx="2082900" cy="360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269700" y="1993825"/>
            <a:ext cx="1762800" cy="17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279325" y="2465800"/>
            <a:ext cx="1762800" cy="1348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2244250" y="972825"/>
            <a:ext cx="2059800" cy="360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Phone App - Layout (Minwo)</a:t>
            </a:r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50" y="963774"/>
            <a:ext cx="1949774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1350" y="963774"/>
            <a:ext cx="2082799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5000" y="974350"/>
            <a:ext cx="2082800" cy="36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3437" y="942662"/>
            <a:ext cx="1992287" cy="364732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>
            <a:off x="4469250" y="963200"/>
            <a:ext cx="1949700" cy="360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269700" y="1993825"/>
            <a:ext cx="1762800" cy="17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2244250" y="972825"/>
            <a:ext cx="2059800" cy="3605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269700" y="1993825"/>
            <a:ext cx="1762800" cy="385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Phone App - Generate Display (Minwo)</a:t>
            </a:r>
          </a:p>
        </p:txBody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Image Processor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Generate and send out images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Receive and decode images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Message, timing, GPS map, etc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User Interface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Source of data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Processor of the project</a:t>
            </a:r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7245" y="1137250"/>
            <a:ext cx="1848675" cy="192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1824" y="2697150"/>
            <a:ext cx="1848674" cy="171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Microcontroller (MCU) (Sanghoon)</a:t>
            </a:r>
          </a:p>
        </p:txBody>
      </p:sp>
      <p:pic>
        <p:nvPicPr>
          <p:cNvPr descr="Image result for raspberry pi zero"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0473" y="941525"/>
            <a:ext cx="2750900" cy="206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>
            <p:ph idx="1" type="body"/>
          </p:nvPr>
        </p:nvSpPr>
        <p:spPr>
          <a:xfrm>
            <a:off x="311700" y="923875"/>
            <a:ext cx="53598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Maintains communication link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Phone, Projector, Camera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Implements scheduling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Fixed priority preemptive: process image on MCU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Drives external camera for Blink Detection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5771375" y="2969500"/>
            <a:ext cx="3435000" cy="1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-Raspberry Pi Zero</a:t>
            </a:r>
            <a:r>
              <a:rPr baseline="30000" lang="en"/>
              <a:t>13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</a:t>
            </a:r>
            <a:r>
              <a:rPr lang="en"/>
              <a:t>Broadcom BCM2835 application processor with 1 GHz ARM11</a:t>
            </a:r>
            <a:r>
              <a:rPr lang="en">
                <a:solidFill>
                  <a:schemeClr val="dk1"/>
                </a:solidFill>
              </a:rPr>
              <a:t>76JZF-S</a:t>
            </a:r>
            <a:r>
              <a:rPr lang="en"/>
              <a:t> core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-512MB of LPDDR2 SDRAM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-65mm x 30mm x 5mm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-OS: Linux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Uses Bluetooth Communication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Bluetooth</a:t>
            </a:r>
            <a:r>
              <a:rPr lang="en" sz="2000"/>
              <a:t> (v</a:t>
            </a:r>
            <a:r>
              <a:rPr lang="en"/>
              <a:t>4.0) </a:t>
            </a:r>
            <a:r>
              <a:rPr lang="en" sz="2000"/>
              <a:t>dongle</a:t>
            </a:r>
            <a:r>
              <a:rPr baseline="30000" lang="en" sz="2000"/>
              <a:t>8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Channel Reliability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Interpolation for packets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Interrupt mechanism to throw exceptio</a:t>
            </a:r>
            <a:r>
              <a:rPr lang="en"/>
              <a:t>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Baud/data rate set for optimal transmission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Baud rate: 9600</a:t>
            </a:r>
          </a:p>
        </p:txBody>
      </p:sp>
      <p:sp>
        <p:nvSpPr>
          <p:cNvPr id="275" name="Shape 2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MCU Data Transmission (Minwo &amp; Sanghoon)</a:t>
            </a:r>
          </a:p>
        </p:txBody>
      </p:sp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 b="41228" l="5477" r="15025" t="0"/>
          <a:stretch/>
        </p:blipFill>
        <p:spPr>
          <a:xfrm>
            <a:off x="6919725" y="2224900"/>
            <a:ext cx="2180850" cy="215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Blink Detection (Jori)</a:t>
            </a:r>
          </a:p>
        </p:txBody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Detects closed vs open eyelids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Receives images from MCU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Low FPS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Processes image stills</a:t>
            </a:r>
          </a:p>
          <a:p>
            <a:pPr indent="-228600" lvl="1" marL="914400">
              <a:spcBef>
                <a:spcPts val="0"/>
              </a:spcBef>
            </a:pPr>
            <a:r>
              <a:rPr lang="en"/>
              <a:t>Hough Circle Transform</a:t>
            </a:r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b="28153" l="13944" r="14102" t="22470"/>
          <a:stretch/>
        </p:blipFill>
        <p:spPr>
          <a:xfrm>
            <a:off x="6311800" y="2083925"/>
            <a:ext cx="2504125" cy="104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 rotWithShape="1">
          <a:blip r:embed="rId4">
            <a:alphaModFix/>
          </a:blip>
          <a:srcRect b="20510" l="10249" r="10479" t="7722"/>
          <a:stretch/>
        </p:blipFill>
        <p:spPr>
          <a:xfrm>
            <a:off x="6311775" y="1089892"/>
            <a:ext cx="2504125" cy="99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 rotWithShape="1">
          <a:blip r:embed="rId5">
            <a:alphaModFix/>
          </a:blip>
          <a:srcRect b="21137" l="10175" r="10326" t="7885"/>
          <a:stretch/>
        </p:blipFill>
        <p:spPr>
          <a:xfrm>
            <a:off x="6303599" y="3127448"/>
            <a:ext cx="2520525" cy="953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Power System (David &amp; Minwo)</a:t>
            </a:r>
          </a:p>
        </p:txBody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Power Source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Rechargeable battery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Needs to be compact and powerful enough for circuit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Prototyping Design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Use AutoCAD to design prototype to fit ski goggles</a:t>
            </a:r>
          </a:p>
          <a:p>
            <a:pPr indent="-228600" lvl="1" marL="914400" rtl="0">
              <a:lnSpc>
                <a:spcPct val="120000"/>
              </a:lnSpc>
              <a:spcBef>
                <a:spcPts val="0"/>
              </a:spcBef>
            </a:pPr>
            <a:r>
              <a:rPr lang="en"/>
              <a:t>Small mounting type to avoid bulky size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Power System Design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Filters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Voltage Regulator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Oscillator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700" y="3008550"/>
            <a:ext cx="1278754" cy="155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6446775" y="3106237"/>
            <a:ext cx="4490100" cy="13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Raspberry Pi</a:t>
            </a:r>
            <a:r>
              <a:rPr lang="en"/>
              <a:t> : 500 mAh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Ti Chipsets: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Driver: 1350 mAh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Display:  50 mAh</a:t>
            </a:r>
          </a:p>
          <a:p>
            <a:pPr indent="-228600" lvl="0" marL="457200">
              <a:spcBef>
                <a:spcPts val="0"/>
              </a:spcBef>
              <a:buChar char="-"/>
            </a:pPr>
            <a:r>
              <a:rPr lang="en"/>
              <a:t>Controller: 120 mAh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Tracks eyelid movement</a:t>
            </a:r>
          </a:p>
          <a:p>
            <a: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Noto Sans Symbols"/>
            </a:pPr>
            <a:r>
              <a:rPr lang="en"/>
              <a:t>Sends images to MCU at least 2 FPS</a:t>
            </a: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 b="19229" l="25011" r="9479" t="18235"/>
          <a:stretch/>
        </p:blipFill>
        <p:spPr>
          <a:xfrm>
            <a:off x="895125" y="1814150"/>
            <a:ext cx="3576124" cy="26370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Camera Hardware (Sanghoon)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4632000" y="2321337"/>
            <a:ext cx="3410700" cy="16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-Raspberry Pi Camera Board v2</a:t>
            </a:r>
            <a:r>
              <a:rPr baseline="30000" lang="en"/>
              <a:t>14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-8 Megapixels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-Capable of 3280 x 2464 pixels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-25mm x 23mm x 9mm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-Captures videos at 1080p30, 720p60, or 640x480p90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-Compatible with Raspberry Pi Zero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Addressing Several Key Concerns</a:t>
            </a:r>
          </a:p>
        </p:txBody>
      </p:sp>
      <p:sp>
        <p:nvSpPr>
          <p:cNvPr id="307" name="Shape 307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Brightness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Ski goggles already darkened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Potential additional light source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Focusing</a:t>
            </a:r>
          </a:p>
          <a:p>
            <a:pPr indent="-228600" lvl="1" marL="914400">
              <a:spcBef>
                <a:spcPts val="0"/>
              </a:spcBef>
            </a:pPr>
            <a:r>
              <a:rPr lang="en"/>
              <a:t>Corrective Lens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Originality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Has direct application to skiing while still being open to others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Blink Detector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Expense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Projector/Display assembled (12/2/2016)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Prism Construction (11/15/2016)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OLED Display Setup (11/18/2016)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App Layout and partial functionality (11/30/2016)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Blink detector code for image processing on MCU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Blink Detection code (11/15/2016)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MCU Move-In (11/20/2016)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Microcontroller communication setup and data transmission (11/10/2016)</a:t>
            </a:r>
          </a:p>
        </p:txBody>
      </p:sp>
      <p:sp>
        <p:nvSpPr>
          <p:cNvPr id="313" name="Shape 3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Proposed MDR Deliverables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Issue</a:t>
            </a:r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311700" y="93232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Augmented Reality (AR) technology is limited by obtrusive control methods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Hand gestures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Spoken commands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Physically active people find AR difficult to use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Thank you!</a:t>
            </a:r>
          </a:p>
        </p:txBody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311700" y="20668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algn="ctr">
              <a:spcBef>
                <a:spcPts val="0"/>
              </a:spcBef>
              <a:buNone/>
            </a:pPr>
            <a:r>
              <a:rPr lang="en"/>
              <a:t>Do you have any questions?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References</a:t>
            </a:r>
          </a:p>
        </p:txBody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http://www.techradar.com/reviews/gadgets/google-glass-1152283/review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https://www.microsoft.com/microsoft-hololens/en-us/development-edition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5"/>
              </a:rPr>
              <a:t>http://www.oakley.com/en/mens/goggles/snow-goggles/airwave-snow/airwave/product/WGOO7049/?skuCode=59-450&amp;categoryCode=m030101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6"/>
              </a:rPr>
              <a:t>http://www.ecs.umass.edu/ece/sdp/sdp09/wolf/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7"/>
              </a:rPr>
              <a:t>https://www.raspberrypi.org/wp-content/uploads/2012/02/BCM2835-ARM-Peripherals.pdf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8"/>
              </a:rPr>
              <a:t>http://www.nxp.com/documents/data_sheet/LPC1769_68_67_66_65_64_63.pdf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9"/>
              </a:rPr>
              <a:t>http://www.atmel.com/Images/doc2503.pdf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10"/>
              </a:rPr>
              <a:t>https://www.adafruit.com/product/1327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11"/>
              </a:rPr>
              <a:t>https://www.adafruit.com/products/814</a:t>
            </a:r>
          </a:p>
          <a:p>
            <a:pPr indent="-292100" lvl="0" marL="45720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12"/>
              </a:rPr>
              <a:t>http://www.ti.com/lsds/ti/analog/dlp/getting-started.page#what-is-in-chipset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13"/>
              </a:rPr>
              <a:t>http://www.4dsystems.com.au/product/uTOLED_20_G2/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14"/>
              </a:rPr>
              <a:t>http://www.aaxatech.com/products/p4_pico_projector.htm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15"/>
              </a:rPr>
              <a:t>https://www.adafruit.com/product/2885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 u="sng">
                <a:solidFill>
                  <a:schemeClr val="hlink"/>
                </a:solidFill>
                <a:hlinkClick r:id="rId16"/>
              </a:rPr>
              <a:t>https://www.adafruit.com/products/3099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/>
              <a:t>Balani, Rahul. </a:t>
            </a:r>
            <a:r>
              <a:rPr i="1" lang="en" sz="1000"/>
              <a:t>Energy Consumption Analysis for Bluetooth, WiFi and Cellular Networks</a:t>
            </a:r>
            <a:r>
              <a:rPr lang="en" sz="1000"/>
              <a:t> (n.d.): n. pag. University of California, Los Angeles. Web. &lt;http://nesl.ee.ucla.edu/uploads/document/paperupload/254/PowerAnalysis.pdf&gt;. 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/>
              <a:t>Lanman, Douglas, and David Luebke. "Near-eye Light Field Displays." </a:t>
            </a:r>
            <a:r>
              <a:rPr i="1" lang="en" sz="1000"/>
              <a:t>ACM SIGGRAPH 2013 Talks on - SIGGRAPH '13</a:t>
            </a:r>
            <a:r>
              <a:rPr lang="en" sz="1000"/>
              <a:t> (2013): n. pag. </a:t>
            </a:r>
            <a:r>
              <a:rPr i="1" lang="en" sz="1000"/>
              <a:t>NVidia</a:t>
            </a:r>
            <a:r>
              <a:rPr lang="en" sz="1000"/>
              <a:t>. Web. &lt;https://research.nvidia.com/sites/default/files/publications/NVIDIA-NELD_0.pdf&gt;. </a:t>
            </a:r>
          </a:p>
          <a:p>
            <a:pPr indent="-292100" lvl="0" marL="457200" rtl="0">
              <a:spcBef>
                <a:spcPts val="0"/>
              </a:spcBef>
              <a:buSzPct val="100000"/>
              <a:buFont typeface="Verdana"/>
              <a:buAutoNum type="arabicPeriod"/>
            </a:pPr>
            <a:r>
              <a:rPr lang="en" sz="1000"/>
              <a:t>Texas Instruments. "DLP ® Technology for Near Eye Display." </a:t>
            </a:r>
            <a:r>
              <a:rPr i="1" lang="en" sz="1000"/>
              <a:t>Whitepaper</a:t>
            </a:r>
            <a:r>
              <a:rPr lang="en" sz="1000"/>
              <a:t> (2014): n. pag. Web. &lt;http://www.ti.com/lit/wp/dlpa051/dlpa051.pdf&gt;.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type="ctrTitle"/>
          </p:nvPr>
        </p:nvSpPr>
        <p:spPr>
          <a:xfrm>
            <a:off x="1143000" y="1085850"/>
            <a:ext cx="6858000" cy="857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Backup Slides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Previous Work</a:t>
            </a:r>
          </a:p>
        </p:txBody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311700" y="923875"/>
            <a:ext cx="8520600" cy="330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Google Glass </a:t>
            </a:r>
            <a:r>
              <a:rPr lang="en" sz="1800"/>
              <a:t>($1,500*)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Voice commands and side touch controller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Microsoft Hololens </a:t>
            </a:r>
            <a:r>
              <a:rPr lang="en" sz="1800"/>
              <a:t>($3,000)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Requires hand gestures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Can get confused by objects in close proximity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Recon Snow ($550)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Dashboard vs AR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No feedback control</a:t>
            </a:r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7284" y="976596"/>
            <a:ext cx="1901724" cy="12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7775" y="2838025"/>
            <a:ext cx="2087322" cy="139155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/>
        </p:nvSpPr>
        <p:spPr>
          <a:xfrm>
            <a:off x="7248875" y="2165925"/>
            <a:ext cx="13785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Google Glass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7025975" y="4155925"/>
            <a:ext cx="18243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Microsoft Hololens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Previous Work (SDP09)</a:t>
            </a:r>
          </a:p>
        </p:txBody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x="311699" y="968550"/>
            <a:ext cx="61392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Personal Heads Up Display</a:t>
            </a:r>
          </a:p>
          <a:p>
            <a: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</a:pPr>
            <a:r>
              <a:rPr lang="en"/>
              <a:t>Go beyond building labeling function</a:t>
            </a:r>
          </a:p>
          <a:p>
            <a: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ct val="100000"/>
              <a:buFont typeface="Times New Roman"/>
            </a:pPr>
            <a:r>
              <a:rPr lang="en"/>
              <a:t>Reduce weight and size</a:t>
            </a:r>
          </a:p>
        </p:txBody>
      </p:sp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2591" y="968550"/>
            <a:ext cx="2549708" cy="305964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 txBox="1"/>
          <p:nvPr/>
        </p:nvSpPr>
        <p:spPr>
          <a:xfrm>
            <a:off x="6918150" y="3967650"/>
            <a:ext cx="18360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Personal Heads Up Display Helmet</a:t>
            </a:r>
            <a:r>
              <a:rPr baseline="30000" lang="en"/>
              <a:t>4</a:t>
            </a:r>
          </a:p>
        </p:txBody>
      </p:sp>
      <p:pic>
        <p:nvPicPr>
          <p:cNvPr descr="Personal HUD.PNG" id="349" name="Shape 349"/>
          <p:cNvPicPr preferRelativeResize="0"/>
          <p:nvPr/>
        </p:nvPicPr>
        <p:blipFill rotWithShape="1">
          <a:blip r:embed="rId4">
            <a:alphaModFix/>
          </a:blip>
          <a:srcRect b="5994" l="848" r="1580" t="4536"/>
          <a:stretch/>
        </p:blipFill>
        <p:spPr>
          <a:xfrm>
            <a:off x="1365149" y="2190075"/>
            <a:ext cx="3010249" cy="205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 rotWithShape="1">
          <a:blip r:embed="rId3">
            <a:alphaModFix/>
          </a:blip>
          <a:srcRect b="4440" l="0" r="0" t="9508"/>
          <a:stretch/>
        </p:blipFill>
        <p:spPr>
          <a:xfrm>
            <a:off x="1693575" y="1017725"/>
            <a:ext cx="6324600" cy="1475374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TI Chipset Optics</a:t>
            </a:r>
          </a:p>
        </p:txBody>
      </p:sp>
      <p:pic>
        <p:nvPicPr>
          <p:cNvPr id="356" name="Shape 3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7500" y="2513912"/>
            <a:ext cx="3429000" cy="204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Passive Matrix Transparent OLED Display	</a:t>
            </a:r>
          </a:p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Transparent LED display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2.4” displays, one for each side of the goggles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Acts as a filter for sunlight by being 60-90% transparent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Eastman Chemical Company Laminate</a:t>
            </a:r>
          </a:p>
        </p:txBody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Used for automotive HUD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Acoustic Polyvinyl Butyral (PVB) wedged interlayer between 2 angled layers of glass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Eastman Saflex.PNG"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074" y="2027125"/>
            <a:ext cx="2773200" cy="24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Blink Detector</a:t>
            </a:r>
          </a:p>
        </p:txBody>
      </p:sp>
      <p:sp>
        <p:nvSpPr>
          <p:cNvPr id="375" name="Shape 37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Small fps should be enough for feedback system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Speed depends on computation time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Sensitivity calibration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Currently .955 for Sanghoon and Minwo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.975 for Jori likely due to image quality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Circle Detector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Currently finding best process via matlab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Will switch process to either Pi or App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Significance of the issue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Current systems: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Have limited capabilities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Require active attention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Difficult and awkward to use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AR needs to bypass these hurdles to become more practical and usable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Previous Work</a:t>
            </a:r>
          </a:p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311700" y="923875"/>
            <a:ext cx="8520600" cy="330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Google Glass ($1,500*)</a:t>
            </a:r>
            <a:r>
              <a:rPr baseline="30000" lang="en" sz="2000"/>
              <a:t>1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Microsoft Hololens ($3,000)</a:t>
            </a:r>
            <a:r>
              <a:rPr baseline="30000" lang="en" sz="2000"/>
              <a:t>2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Recon Snow ($550)</a:t>
            </a:r>
            <a:r>
              <a:rPr baseline="30000" lang="en" sz="2000"/>
              <a:t>3</a:t>
            </a:r>
          </a:p>
          <a:p>
            <a:pPr indent="-355600" lvl="0" marL="457200" rtl="0">
              <a:spcBef>
                <a:spcPts val="480"/>
              </a:spcBef>
              <a:buSzPct val="100000"/>
              <a:buFont typeface="Noto Sans Symbols"/>
            </a:pPr>
            <a:r>
              <a:rPr lang="en" sz="2000"/>
              <a:t>Personal Heads Up Display (SDP09)</a:t>
            </a:r>
            <a:r>
              <a:rPr baseline="30000" lang="en" sz="200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Our Solution’s Proposed Functions</a:t>
            </a: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830375"/>
            <a:ext cx="7796700" cy="3716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Wearable Heads Up Display (HUD) Goggles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Image projection</a:t>
            </a:r>
          </a:p>
          <a:p>
            <a:pPr indent="-228600" lvl="2" marL="1371600" rtl="0">
              <a:spcBef>
                <a:spcPts val="0"/>
              </a:spcBef>
            </a:pPr>
            <a:r>
              <a:rPr lang="en"/>
              <a:t>Weather, notifications, GPS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Blink Detection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Feedback via open vs closed eyelids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Phone Application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Link with HUDware goggles</a:t>
            </a:r>
          </a:p>
          <a:p>
            <a:pPr indent="0" lvl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HUDware.png" id="110" name="Shape 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5150" y="3153500"/>
            <a:ext cx="2968800" cy="139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 rotWithShape="1">
          <a:blip r:embed="rId4">
            <a:alphaModFix/>
          </a:blip>
          <a:srcRect b="23094" l="12431" r="17294" t="4646"/>
          <a:stretch/>
        </p:blipFill>
        <p:spPr>
          <a:xfrm>
            <a:off x="6025150" y="1525450"/>
            <a:ext cx="2968800" cy="17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/>
        </p:nvSpPr>
        <p:spPr>
          <a:xfrm>
            <a:off x="3270450" y="3771900"/>
            <a:ext cx="18792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HUDware Concept Design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Project image onto goggles lens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Clearly visible under normal conditions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Distraction-free display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Frequent refresh rate (at least 2 fps)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</a:t>
            </a:r>
            <a:r>
              <a:rPr lang="en"/>
              <a:t>ontrol with Blink Detection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Quick response (within 2 seconds)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Phone Application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User-friendly Interface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Rich functionality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Durable design for activewear</a:t>
            </a:r>
          </a:p>
        </p:txBody>
      </p:sp>
      <p:sp>
        <p:nvSpPr>
          <p:cNvPr id="118" name="Shape 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Requirements Analysis: Specifications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Requirements Analysis: Inputs and Outputs</a:t>
            </a:r>
          </a:p>
        </p:txBody>
      </p:sp>
      <p:pic>
        <p:nvPicPr>
          <p:cNvPr descr="Input/Output Block Diagram.png"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912" y="1109662"/>
            <a:ext cx="7496175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Our Solution: Simplified Block Diagram</a:t>
            </a:r>
          </a:p>
        </p:txBody>
      </p:sp>
      <p:grpSp>
        <p:nvGrpSpPr>
          <p:cNvPr id="130" name="Shape 130"/>
          <p:cNvGrpSpPr/>
          <p:nvPr/>
        </p:nvGrpSpPr>
        <p:grpSpPr>
          <a:xfrm>
            <a:off x="798150" y="1628841"/>
            <a:ext cx="7547700" cy="2177333"/>
            <a:chOff x="371625" y="1578341"/>
            <a:chExt cx="7547700" cy="2177333"/>
          </a:xfrm>
        </p:grpSpPr>
        <p:sp>
          <p:nvSpPr>
            <p:cNvPr id="131" name="Shape 131"/>
            <p:cNvSpPr txBox="1"/>
            <p:nvPr/>
          </p:nvSpPr>
          <p:spPr>
            <a:xfrm>
              <a:off x="371625" y="2609075"/>
              <a:ext cx="1683600" cy="5121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/>
                <a:t>Phone Application</a:t>
              </a:r>
            </a:p>
            <a:p>
              <a:pPr lv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sp>
          <p:nvSpPr>
            <p:cNvPr id="132" name="Shape 132"/>
            <p:cNvSpPr txBox="1"/>
            <p:nvPr/>
          </p:nvSpPr>
          <p:spPr>
            <a:xfrm>
              <a:off x="3381762" y="2638925"/>
              <a:ext cx="1398300" cy="4524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Microcontroller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 sz="1200"/>
            </a:p>
          </p:txBody>
        </p:sp>
        <p:sp>
          <p:nvSpPr>
            <p:cNvPr id="133" name="Shape 133"/>
            <p:cNvSpPr txBox="1"/>
            <p:nvPr/>
          </p:nvSpPr>
          <p:spPr>
            <a:xfrm>
              <a:off x="5705225" y="2440325"/>
              <a:ext cx="1020000" cy="5121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Projector</a:t>
              </a:r>
            </a:p>
          </p:txBody>
        </p:sp>
        <p:sp>
          <p:nvSpPr>
            <p:cNvPr id="134" name="Shape 134"/>
            <p:cNvSpPr txBox="1"/>
            <p:nvPr/>
          </p:nvSpPr>
          <p:spPr>
            <a:xfrm>
              <a:off x="5778500" y="3357575"/>
              <a:ext cx="895500" cy="3981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/>
                <a:t>Camera</a:t>
              </a:r>
            </a:p>
          </p:txBody>
        </p:sp>
        <p:pic>
          <p:nvPicPr>
            <p:cNvPr descr="Image result for android" id="135" name="Shape 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73529" y="1846350"/>
              <a:ext cx="679784" cy="678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Shape 136"/>
            <p:cNvSpPr/>
            <p:nvPr/>
          </p:nvSpPr>
          <p:spPr>
            <a:xfrm>
              <a:off x="2222150" y="2609825"/>
              <a:ext cx="1080300" cy="173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 rot="-284120">
              <a:off x="4839210" y="2609940"/>
              <a:ext cx="806753" cy="173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 rot="-9103398">
              <a:off x="4843607" y="3227615"/>
              <a:ext cx="871382" cy="173012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 rot="10800000">
              <a:off x="2204205" y="2981525"/>
              <a:ext cx="1080300" cy="173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>
              <a:off x="7414125" y="2778575"/>
              <a:ext cx="505200" cy="579000"/>
            </a:xfrm>
            <a:prstGeom prst="smileyFace">
              <a:avLst>
                <a:gd fmla="val 4653" name="adj"/>
              </a:avLst>
            </a:prstGeom>
            <a:solidFill>
              <a:srgbClr val="F6B26B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 rot="1518877">
              <a:off x="6729569" y="2687001"/>
              <a:ext cx="725463" cy="17324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 rot="9265198">
              <a:off x="6673482" y="3343155"/>
              <a:ext cx="772630" cy="172962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999999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143" name="Shape 1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57400" y="1578341"/>
              <a:ext cx="737700" cy="632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raspberry pi" id="144" name="Shape 1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83323" y="1776445"/>
              <a:ext cx="595199" cy="748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 result for bluetooth" id="145" name="Shape 1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589612" y="1951949"/>
              <a:ext cx="375134" cy="572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" name="Shape 146"/>
          <p:cNvSpPr/>
          <p:nvPr/>
        </p:nvSpPr>
        <p:spPr>
          <a:xfrm>
            <a:off x="1990325" y="1292850"/>
            <a:ext cx="5074800" cy="33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/>
          <p:nvPr/>
        </p:nvSpPr>
        <p:spPr>
          <a:xfrm flipH="1">
            <a:off x="2034600" y="3841250"/>
            <a:ext cx="5074800" cy="33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 txBox="1"/>
          <p:nvPr/>
        </p:nvSpPr>
        <p:spPr>
          <a:xfrm>
            <a:off x="2621225" y="918225"/>
            <a:ext cx="3813000" cy="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/>
              <a:t>Projection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3409925" y="3982975"/>
            <a:ext cx="22356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Blink Detection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